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55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9" roundtripDataSignature="AMtx7mhxDlz8/a9wl3S0TqAXuy7H0Han3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D92B8C6-0BD9-4C89-8A6A-415E9C1F7782}">
  <a:tblStyle styleId="{9D92B8C6-0BD9-4C89-8A6A-415E9C1F7782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DD1CB39F-A99F-4214-BCC6-592E7438C21A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EFF7"/>
          </a:solidFill>
        </a:fill>
      </a:tcStyle>
    </a:wholeTbl>
    <a:band1H>
      <a:tcTxStyle b="off" i="off"/>
      <a:tcStyle>
        <a:fill>
          <a:solidFill>
            <a:srgbClr val="D0DEEF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D0DEEF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  <a:tblStyle styleId="{47612C4E-9F7F-4176-B80D-B0E1F25C4C50}" styleName="Table_2"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F6FC"/>
          </a:solidFill>
        </a:fill>
      </a:tcStyle>
    </a:wholeTbl>
    <a:band1H>
      <a:tcTxStyle b="off" i="off"/>
      <a:tcStyle>
        <a:fill>
          <a:solidFill>
            <a:srgbClr val="D1ECF9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D1ECF9"/>
          </a:solidFill>
        </a:fill>
      </a:tcStyle>
    </a:band1V>
    <a:band2V>
      <a:tcTxStyle b="off" i="off"/>
    </a:band2V>
    <a:la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fill>
          <a:solidFill>
            <a:srgbClr val="5FCBEF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fill>
          <a:solidFill>
            <a:srgbClr val="5FCBEF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top>
            <a:ln cap="flat" cmpd="sng" w="381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5FCBEF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bottom>
            <a:ln cap="flat" cmpd="sng" w="381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5FCBEF"/>
          </a:solidFill>
        </a:fill>
      </a:tcStyle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45ad1ebe7a_0_1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g245ad1ebe7a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2486fad1d9b_0_41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34" name="Google Shape;134;g2486fad1d9b_0_4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42" name="Google Shape;142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26a4c3b9ec7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g26a4c3b9ec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82d0d150c6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" name="Google Shape;82;g282d0d150c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486fad1d9b_0_9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8" name="Google Shape;88;g2486fad1d9b_0_9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486fad1d9b_0_34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7" name="Google Shape;97;g2486fad1d9b_0_34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6f71009452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4" name="Google Shape;104;g36f71009452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6f71009452_0_7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0" name="Google Shape;110;g36f71009452_0_7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952fac98e4_0_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6" name="Google Shape;116;g3952fac98e4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952fac98e4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" name="Google Shape;121;g3952fac98e4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6f71009452_0_15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7" name="Google Shape;127;g36f71009452_0_15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_2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g245ad1ebe7a_0_117"/>
          <p:cNvSpPr txBox="1"/>
          <p:nvPr>
            <p:ph type="title"/>
          </p:nvPr>
        </p:nvSpPr>
        <p:spPr>
          <a:xfrm>
            <a:off x="660450" y="1246862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" name="Google Shape;12;g245ad1ebe7a_0_117"/>
          <p:cNvSpPr txBox="1"/>
          <p:nvPr>
            <p:ph idx="1" type="body"/>
          </p:nvPr>
        </p:nvSpPr>
        <p:spPr>
          <a:xfrm>
            <a:off x="1103575" y="2706425"/>
            <a:ext cx="5373300" cy="311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indent="-3175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indent="-3048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indent="-3048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indent="-3048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indent="-3048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/>
        </p:txBody>
      </p:sp>
      <p:sp>
        <p:nvSpPr>
          <p:cNvPr id="13" name="Google Shape;13;g245ad1ebe7a_0_117"/>
          <p:cNvSpPr txBox="1"/>
          <p:nvPr>
            <p:ph idx="2" type="body"/>
          </p:nvPr>
        </p:nvSpPr>
        <p:spPr>
          <a:xfrm>
            <a:off x="6792300" y="2706425"/>
            <a:ext cx="4887300" cy="311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indent="-3175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indent="-3048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indent="-3048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indent="-3048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indent="-3048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3">
  <p:cSld name="CUSTOM_4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6f71009452_0_177"/>
          <p:cNvSpPr txBox="1"/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g36f71009452_0_177"/>
          <p:cNvSpPr txBox="1"/>
          <p:nvPr>
            <p:ph idx="1" type="subTitle"/>
          </p:nvPr>
        </p:nvSpPr>
        <p:spPr>
          <a:xfrm>
            <a:off x="707000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/>
            </a:lvl3pPr>
            <a:lvl4pPr lvl="3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62" name="Google Shape;62;g36f71009452_0_177"/>
          <p:cNvSpPr txBox="1"/>
          <p:nvPr>
            <p:ph idx="2" type="subTitle"/>
          </p:nvPr>
        </p:nvSpPr>
        <p:spPr>
          <a:xfrm>
            <a:off x="6216975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/>
            </a:lvl3pPr>
            <a:lvl4pPr lvl="3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63" name="Google Shape;63;g36f71009452_0_177"/>
          <p:cNvSpPr txBox="1"/>
          <p:nvPr>
            <p:ph idx="3" type="body"/>
          </p:nvPr>
        </p:nvSpPr>
        <p:spPr>
          <a:xfrm>
            <a:off x="711200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indent="-3175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indent="-3048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indent="-3048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indent="-3048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indent="-3048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/>
        </p:txBody>
      </p:sp>
      <p:sp>
        <p:nvSpPr>
          <p:cNvPr id="64" name="Google Shape;64;g36f71009452_0_177"/>
          <p:cNvSpPr txBox="1"/>
          <p:nvPr>
            <p:ph idx="4" type="body"/>
          </p:nvPr>
        </p:nvSpPr>
        <p:spPr>
          <a:xfrm>
            <a:off x="6295525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indent="-3175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indent="-3048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indent="-3048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indent="-3048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indent="-3048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etrospective">
  <p:cSld name="CUSTOM_3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6f71009452_0_183"/>
          <p:cNvSpPr txBox="1"/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g36f71009452_0_183"/>
          <p:cNvSpPr txBox="1"/>
          <p:nvPr>
            <p:ph idx="1" type="body"/>
          </p:nvPr>
        </p:nvSpPr>
        <p:spPr>
          <a:xfrm>
            <a:off x="848400" y="2248400"/>
            <a:ext cx="5656200" cy="364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indent="-3175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indent="-3048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indent="-3048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indent="-3048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indent="-3048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/>
        </p:txBody>
      </p:sp>
      <p:sp>
        <p:nvSpPr>
          <p:cNvPr id="68" name="Google Shape;68;g36f71009452_0_183"/>
          <p:cNvSpPr txBox="1"/>
          <p:nvPr/>
        </p:nvSpPr>
        <p:spPr>
          <a:xfrm>
            <a:off x="7782638" y="2248400"/>
            <a:ext cx="34638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Statistics</a:t>
            </a:r>
            <a:endParaRPr b="0" i="0" sz="20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2">
  <p:cSld name="CUSTOM_1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6f71009452_0_187"/>
          <p:cNvSpPr txBox="1"/>
          <p:nvPr>
            <p:ph type="title"/>
          </p:nvPr>
        </p:nvSpPr>
        <p:spPr>
          <a:xfrm>
            <a:off x="1051025" y="315300"/>
            <a:ext cx="9288600" cy="1182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layout with centered title and subtitle placeholders" type="title">
  <p:cSld name="TITLE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6f71009452_0_189"/>
          <p:cNvSpPr txBox="1"/>
          <p:nvPr>
            <p:ph type="ctrTitle"/>
          </p:nvPr>
        </p:nvSpPr>
        <p:spPr>
          <a:xfrm>
            <a:off x="914400" y="2130425"/>
            <a:ext cx="103632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g36f71009452_0_189"/>
          <p:cNvSpPr txBox="1"/>
          <p:nvPr>
            <p:ph idx="1" type="subTitle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g245ad1ebe7a_0_36"/>
          <p:cNvSpPr txBox="1"/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g245ad1ebe7a_0_36"/>
          <p:cNvSpPr txBox="1"/>
          <p:nvPr>
            <p:ph idx="12" type="sldNum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" name="Google Shape;17;g245ad1ebe7a_0_36"/>
          <p:cNvSpPr txBox="1"/>
          <p:nvPr>
            <p:ph idx="1" type="body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indent="-342900" lvl="1" marL="914400" algn="l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algn="l">
              <a:lnSpc>
                <a:spcPct val="115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indent="-317500" lvl="3" marL="1828800" algn="l">
              <a:lnSpc>
                <a:spcPct val="115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indent="-304800" lvl="4" marL="22860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indent="-304800" lvl="5" marL="27432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indent="-304800" lvl="6" marL="32004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indent="-304800" lvl="7" marL="36576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indent="-304800" lvl="8" marL="41148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3">
  <p:cSld name="CUSTOM_4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g2486fad1d9b_0_566"/>
          <p:cNvSpPr txBox="1"/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g2486fad1d9b_0_566"/>
          <p:cNvSpPr txBox="1"/>
          <p:nvPr>
            <p:ph idx="1" type="subTitle"/>
          </p:nvPr>
        </p:nvSpPr>
        <p:spPr>
          <a:xfrm>
            <a:off x="707000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/>
            </a:lvl3pPr>
            <a:lvl4pPr lvl="3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1" name="Google Shape;21;g2486fad1d9b_0_566"/>
          <p:cNvSpPr txBox="1"/>
          <p:nvPr>
            <p:ph idx="2" type="subTitle"/>
          </p:nvPr>
        </p:nvSpPr>
        <p:spPr>
          <a:xfrm>
            <a:off x="6216975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/>
            </a:lvl3pPr>
            <a:lvl4pPr lvl="3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2" name="Google Shape;22;g2486fad1d9b_0_566"/>
          <p:cNvSpPr txBox="1"/>
          <p:nvPr>
            <p:ph idx="3" type="body"/>
          </p:nvPr>
        </p:nvSpPr>
        <p:spPr>
          <a:xfrm>
            <a:off x="711200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indent="-3175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indent="-3048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indent="-3048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indent="-3048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indent="-3048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/>
        </p:txBody>
      </p:sp>
      <p:sp>
        <p:nvSpPr>
          <p:cNvPr id="23" name="Google Shape;23;g2486fad1d9b_0_566"/>
          <p:cNvSpPr txBox="1"/>
          <p:nvPr>
            <p:ph idx="4" type="body"/>
          </p:nvPr>
        </p:nvSpPr>
        <p:spPr>
          <a:xfrm>
            <a:off x="6295525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indent="-3175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indent="-3048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indent="-3048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indent="-3048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indent="-3048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g2486fad1d9b_0_517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g2486fad1d9b_0_517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g2486fad1d9b_0_517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g2486fad1d9b_0_517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/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" type="body"/>
          </p:nvPr>
        </p:nvSpPr>
        <p:spPr>
          <a:xfrm>
            <a:off x="1772179" y="2658533"/>
            <a:ext cx="460718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b="0" sz="2800">
                <a:solidFill>
                  <a:srgbClr val="71BEC4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 b="1" sz="1600"/>
            </a:lvl9pPr>
          </a:lstStyle>
          <a:p/>
        </p:txBody>
      </p:sp>
      <p:sp>
        <p:nvSpPr>
          <p:cNvPr id="32" name="Google Shape;32;p12"/>
          <p:cNvSpPr txBox="1"/>
          <p:nvPr>
            <p:ph idx="2" type="body"/>
          </p:nvPr>
        </p:nvSpPr>
        <p:spPr>
          <a:xfrm>
            <a:off x="1484311" y="3335337"/>
            <a:ext cx="4895056" cy="2455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1800"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 sz="1600"/>
            </a:lvl2pPr>
            <a:lvl3pPr indent="-3302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400"/>
            </a:lvl3pPr>
            <a:lvl4pPr indent="-3175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 sz="1200"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 sz="1200"/>
            </a:lvl5pPr>
            <a:lvl6pPr indent="-3048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 sz="1200"/>
            </a:lvl6pPr>
            <a:lvl7pPr indent="-3048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 sz="1200"/>
            </a:lvl7pPr>
            <a:lvl8pPr indent="-3048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 sz="1200"/>
            </a:lvl8pPr>
            <a:lvl9pPr indent="-3048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 sz="1200"/>
            </a:lvl9pPr>
          </a:lstStyle>
          <a:p/>
        </p:txBody>
      </p:sp>
      <p:sp>
        <p:nvSpPr>
          <p:cNvPr id="33" name="Google Shape;33;p12"/>
          <p:cNvSpPr txBox="1"/>
          <p:nvPr>
            <p:ph idx="3" type="body"/>
          </p:nvPr>
        </p:nvSpPr>
        <p:spPr>
          <a:xfrm>
            <a:off x="6880487" y="2667000"/>
            <a:ext cx="4622537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b="0" sz="2800">
                <a:solidFill>
                  <a:srgbClr val="71BEC4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 b="1" sz="1600"/>
            </a:lvl9pPr>
          </a:lstStyle>
          <a:p/>
        </p:txBody>
      </p:sp>
      <p:sp>
        <p:nvSpPr>
          <p:cNvPr id="34" name="Google Shape;34;p12"/>
          <p:cNvSpPr txBox="1"/>
          <p:nvPr>
            <p:ph idx="4" type="body"/>
          </p:nvPr>
        </p:nvSpPr>
        <p:spPr>
          <a:xfrm>
            <a:off x="6607967" y="3335337"/>
            <a:ext cx="4895056" cy="2455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1800"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 sz="1600"/>
            </a:lvl2pPr>
            <a:lvl3pPr indent="-3302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400"/>
            </a:lvl3pPr>
            <a:lvl4pPr indent="-3175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 sz="1200"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 sz="1200"/>
            </a:lvl5pPr>
            <a:lvl6pPr indent="-3048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 sz="1200"/>
            </a:lvl6pPr>
            <a:lvl7pPr indent="-3048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 sz="1200"/>
            </a:lvl7pPr>
            <a:lvl8pPr indent="-3048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 sz="1200"/>
            </a:lvl8pPr>
            <a:lvl9pPr indent="-3048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 sz="1200"/>
            </a:lvl9pPr>
          </a:lstStyle>
          <a:p/>
        </p:txBody>
      </p:sp>
      <p:sp>
        <p:nvSpPr>
          <p:cNvPr id="35" name="Google Shape;35;p12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12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12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layout with centered title and subtitle placeholders" type="title">
  <p:cSld name="TITLE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245ad1ebe7a_0_24"/>
          <p:cNvSpPr txBox="1"/>
          <p:nvPr>
            <p:ph type="ctrTitle"/>
          </p:nvPr>
        </p:nvSpPr>
        <p:spPr>
          <a:xfrm>
            <a:off x="914400" y="2130425"/>
            <a:ext cx="103632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g245ad1ebe7a_0_24"/>
          <p:cNvSpPr txBox="1"/>
          <p:nvPr>
            <p:ph idx="1" type="subTitle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36f71009452_0_168"/>
          <p:cNvSpPr txBox="1"/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g36f71009452_0_168"/>
          <p:cNvSpPr txBox="1"/>
          <p:nvPr>
            <p:ph idx="12" type="sldNum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9" name="Google Shape;49;g36f71009452_0_168"/>
          <p:cNvSpPr txBox="1"/>
          <p:nvPr>
            <p:ph idx="1" type="body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indent="-342900" lvl="1" marL="914400" algn="l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algn="l">
              <a:lnSpc>
                <a:spcPct val="115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indent="-317500" lvl="3" marL="1828800" algn="l">
              <a:lnSpc>
                <a:spcPct val="115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indent="-304800" lvl="4" marL="22860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indent="-304800" lvl="5" marL="27432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indent="-304800" lvl="6" marL="32004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indent="-304800" lvl="7" marL="36576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indent="-304800" lvl="8" marL="41148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f71009452_0_172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g36f71009452_0_172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g36f71009452_0_172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Google Shape;54;g36f71009452_0_172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_2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6f71009452_0_164"/>
          <p:cNvSpPr txBox="1"/>
          <p:nvPr>
            <p:ph type="title"/>
          </p:nvPr>
        </p:nvSpPr>
        <p:spPr>
          <a:xfrm>
            <a:off x="660450" y="1246862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g36f71009452_0_164"/>
          <p:cNvSpPr txBox="1"/>
          <p:nvPr>
            <p:ph idx="1" type="body"/>
          </p:nvPr>
        </p:nvSpPr>
        <p:spPr>
          <a:xfrm>
            <a:off x="1103575" y="2706425"/>
            <a:ext cx="5373300" cy="311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indent="-3175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indent="-3048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indent="-3048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indent="-3048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indent="-3048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/>
        </p:txBody>
      </p:sp>
      <p:sp>
        <p:nvSpPr>
          <p:cNvPr id="58" name="Google Shape;58;g36f71009452_0_164"/>
          <p:cNvSpPr txBox="1"/>
          <p:nvPr>
            <p:ph idx="2" type="body"/>
          </p:nvPr>
        </p:nvSpPr>
        <p:spPr>
          <a:xfrm>
            <a:off x="6792300" y="2706425"/>
            <a:ext cx="4887300" cy="311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indent="-3175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indent="-3048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indent="-3048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indent="-3048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indent="-3048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3.jp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5.jpg"/><Relationship Id="rId3" Type="http://schemas.openxmlformats.org/officeDocument/2006/relationships/slideLayout" Target="../slideLayouts/slideLayout7.xml"/><Relationship Id="rId4" Type="http://schemas.openxmlformats.org/officeDocument/2006/relationships/slideLayout" Target="../slideLayouts/slideLayout8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13.xml"/><Relationship Id="rId5" Type="http://schemas.openxmlformats.org/officeDocument/2006/relationships/slideLayout" Target="../slideLayouts/slideLayout9.xml"/><Relationship Id="rId6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1.xml"/><Relationship Id="rId8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245ad1ebe7a_0_20"/>
          <p:cNvSpPr txBox="1"/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28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7" name="Google Shape;7;g245ad1ebe7a_0_20"/>
          <p:cNvSpPr txBox="1"/>
          <p:nvPr>
            <p:ph idx="1" type="body"/>
          </p:nvPr>
        </p:nvSpPr>
        <p:spPr>
          <a:xfrm>
            <a:off x="711200" y="1600200"/>
            <a:ext cx="108711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342900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•"/>
              <a:defRPr b="0" i="0" sz="1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Char char="–"/>
              <a:defRPr b="0" i="0" sz="1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304800" lvl="4" marL="22860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b="0" i="0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304800" lvl="5" marL="27432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b="0" i="0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304800" lvl="6" marL="32004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b="0" i="0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304800" lvl="7" marL="36576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b="0" i="0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304800" lvl="8" marL="41148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b="0" i="0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8" name="Google Shape;8;g245ad1ebe7a_0_20"/>
          <p:cNvSpPr txBox="1"/>
          <p:nvPr/>
        </p:nvSpPr>
        <p:spPr>
          <a:xfrm>
            <a:off x="9608775" y="6057088"/>
            <a:ext cx="20835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1" lang="en-US" sz="1600" u="none" cap="none" strike="noStrike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Orange County</a:t>
            </a:r>
            <a:endParaRPr b="1" i="1" sz="1600" u="none" cap="none" strike="noStrike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" name="Google Shape;9;g245ad1ebe7a_0_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89075" y="5943600"/>
            <a:ext cx="658100" cy="6581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36f71009452_0_159"/>
          <p:cNvSpPr txBox="1"/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28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43" name="Google Shape;43;g36f71009452_0_159"/>
          <p:cNvSpPr txBox="1"/>
          <p:nvPr>
            <p:ph idx="1" type="body"/>
          </p:nvPr>
        </p:nvSpPr>
        <p:spPr>
          <a:xfrm>
            <a:off x="711200" y="1600200"/>
            <a:ext cx="108711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342900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•"/>
              <a:defRPr b="0" i="0" sz="1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Char char="–"/>
              <a:defRPr b="0" i="0" sz="1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304800" lvl="4" marL="22860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b="0" i="0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304800" lvl="5" marL="27432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b="0" i="0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304800" lvl="6" marL="32004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b="0" i="0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304800" lvl="7" marL="36576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b="0" i="0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304800" lvl="8" marL="41148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b="0" i="0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44" name="Google Shape;44;g36f71009452_0_159"/>
          <p:cNvSpPr txBox="1"/>
          <p:nvPr/>
        </p:nvSpPr>
        <p:spPr>
          <a:xfrm>
            <a:off x="9608775" y="6057088"/>
            <a:ext cx="20835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1" lang="en-US" sz="1600" u="none" cap="none" strike="noStrike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Orange County</a:t>
            </a:r>
            <a:endParaRPr b="1" i="1" sz="1600" u="none" cap="none" strike="noStrike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45" name="Google Shape;45;g36f71009452_0_15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89075" y="5943600"/>
            <a:ext cx="658100" cy="6581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acm-org.zoom.us/j/93004927026?pwd=NWRGR0RObUJWZFk5N0NjdFdBMUxEdz09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www.linkedin.com/in/christophebegue/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45ad1ebe7a_0_121"/>
          <p:cNvSpPr txBox="1"/>
          <p:nvPr>
            <p:ph type="title"/>
          </p:nvPr>
        </p:nvSpPr>
        <p:spPr>
          <a:xfrm>
            <a:off x="660450" y="1246850"/>
            <a:ext cx="8920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/>
              <a:t>OC ACM Executive Committee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graphicFrame>
        <p:nvGraphicFramePr>
          <p:cNvPr id="79" name="Google Shape;79;g245ad1ebe7a_0_121"/>
          <p:cNvGraphicFramePr/>
          <p:nvPr/>
        </p:nvGraphicFramePr>
        <p:xfrm>
          <a:off x="660450" y="2458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{9D92B8C6-0BD9-4C89-8A6A-415E9C1F7782}</a:tableStyleId>
              </a:tblPr>
              <a:tblGrid>
                <a:gridCol w="1426975"/>
                <a:gridCol w="9101475"/>
              </a:tblGrid>
              <a:tr h="426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Format: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Online via Zoom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60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Zoom Link: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https://acm-org.zoom.us/j/93004927026?pwd=NWRGR0RObUJWZFk5N0NjdFdBMUxEdz09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6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Date: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Nov</a:t>
                      </a:r>
                      <a:r>
                        <a:rPr lang="en-US" sz="1600" u="none" cap="none" strike="noStrike"/>
                        <a:t> 2</a:t>
                      </a:r>
                      <a:r>
                        <a:rPr lang="en-US" sz="1600"/>
                        <a:t>6</a:t>
                      </a:r>
                      <a:r>
                        <a:rPr lang="en-US" sz="1600" u="none" cap="none" strike="noStrike"/>
                        <a:t>, 2025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486fad1d9b_0_410"/>
          <p:cNvSpPr txBox="1"/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Future Program Event Candidates (UCI)</a:t>
            </a:r>
            <a:endParaRPr sz="2600"/>
          </a:p>
        </p:txBody>
      </p:sp>
      <p:sp>
        <p:nvSpPr>
          <p:cNvPr id="137" name="Google Shape;137;g2486fad1d9b_0_410"/>
          <p:cNvSpPr txBox="1"/>
          <p:nvPr>
            <p:ph idx="3" type="body"/>
          </p:nvPr>
        </p:nvSpPr>
        <p:spPr>
          <a:xfrm>
            <a:off x="711200" y="13471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/>
              <a:t>Machine Learning</a:t>
            </a:r>
            <a:endParaRPr sz="1600"/>
          </a:p>
          <a:p>
            <a:pPr indent="-3302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Stephan Mandt (anomaly detection without supervised learning)</a:t>
            </a:r>
            <a:endParaRPr sz="1600"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Roy Fox (reinforcement learning, robotics)</a:t>
            </a:r>
            <a:endParaRPr sz="1600"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Jing Zhang (ML applied to bioinformatics)</a:t>
            </a:r>
            <a:endParaRPr sz="1600"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Alex Berg (computational visual recognition, starts @UCI Spring 2022)</a:t>
            </a:r>
            <a:endParaRPr sz="1600"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b="1" lang="en-US" sz="1600" strike="sngStrike"/>
              <a:t>Dr. Peter Chang (AI and Medicine)</a:t>
            </a:r>
            <a:endParaRPr/>
          </a:p>
          <a:p>
            <a: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b="1" sz="1600"/>
          </a:p>
          <a:p>
            <a:pPr indent="0" lvl="0" marL="127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-US" sz="1600"/>
              <a:t>Control Theory &amp; Robotics</a:t>
            </a:r>
            <a:endParaRPr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Magnus Egerstedt, Dean of Engineering, Samueli School of Engineering</a:t>
            </a:r>
            <a:br>
              <a:rPr lang="en-US" sz="1600"/>
            </a:br>
            <a:r>
              <a:rPr lang="en-US" sz="1600"/>
              <a:t>(Referred by Aaron Ames of Caltech)</a:t>
            </a:r>
            <a:endParaRPr/>
          </a:p>
          <a:p>
            <a: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b="1" sz="16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600"/>
          </a:p>
        </p:txBody>
      </p:sp>
      <p:sp>
        <p:nvSpPr>
          <p:cNvPr id="138" name="Google Shape;138;g2486fad1d9b_0_410"/>
          <p:cNvSpPr txBox="1"/>
          <p:nvPr>
            <p:ph idx="4" type="body"/>
          </p:nvPr>
        </p:nvSpPr>
        <p:spPr>
          <a:xfrm>
            <a:off x="6295525" y="1417637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/>
              <a:t>System</a:t>
            </a:r>
            <a:endParaRPr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Sang-Woo Jun (acceleration)</a:t>
            </a:r>
            <a:endParaRPr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Sangeetha Jyothi (Data center networking)</a:t>
            </a:r>
            <a:endParaRPr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Moshen Imani (bio-inspired computing)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/>
              <a:t>Theory</a:t>
            </a:r>
            <a:endParaRPr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Vijay Vazirani (involved with the design of early Google Ad Placement Alg.)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rPr lang="en-US" sz="1600"/>
              <a:t>Informatics</a:t>
            </a:r>
            <a:endParaRPr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Vladimir Minin (Data analysis wrt infectious diseases)</a:t>
            </a:r>
            <a:endParaRPr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Stacy Branham (human-centered computing)</a:t>
            </a:r>
            <a:endParaRPr/>
          </a:p>
          <a:p>
            <a:pPr indent="-228600" lvl="0" marL="457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  <p:sp>
        <p:nvSpPr>
          <p:cNvPr id="139" name="Google Shape;139;g2486fad1d9b_0_410"/>
          <p:cNvSpPr txBox="1"/>
          <p:nvPr>
            <p:ph idx="12" type="sldNum"/>
          </p:nvPr>
        </p:nvSpPr>
        <p:spPr>
          <a:xfrm>
            <a:off x="11507788" y="6042025"/>
            <a:ext cx="6842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5"/>
          <p:cNvSpPr txBox="1"/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Future Program Event Candidates</a:t>
            </a:r>
            <a:endParaRPr sz="2600"/>
          </a:p>
        </p:txBody>
      </p:sp>
      <p:sp>
        <p:nvSpPr>
          <p:cNvPr id="145" name="Google Shape;145;p5"/>
          <p:cNvSpPr txBox="1"/>
          <p:nvPr>
            <p:ph idx="1" type="subTitle"/>
          </p:nvPr>
        </p:nvSpPr>
        <p:spPr>
          <a:xfrm>
            <a:off x="707000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 sz="2000"/>
              <a:t>Potential Speakers</a:t>
            </a:r>
            <a:endParaRPr/>
          </a:p>
        </p:txBody>
      </p:sp>
      <p:sp>
        <p:nvSpPr>
          <p:cNvPr id="146" name="Google Shape;146;p5"/>
          <p:cNvSpPr txBox="1"/>
          <p:nvPr>
            <p:ph idx="2" type="subTitle"/>
          </p:nvPr>
        </p:nvSpPr>
        <p:spPr>
          <a:xfrm>
            <a:off x="6216975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/>
              <a:t>Topics</a:t>
            </a:r>
            <a:endParaRPr/>
          </a:p>
        </p:txBody>
      </p:sp>
      <p:sp>
        <p:nvSpPr>
          <p:cNvPr id="147" name="Google Shape;147;p5"/>
          <p:cNvSpPr txBox="1"/>
          <p:nvPr>
            <p:ph idx="3" type="body"/>
          </p:nvPr>
        </p:nvSpPr>
        <p:spPr>
          <a:xfrm>
            <a:off x="707000" y="1878325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3361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Caltech Professor Yisong Yue, ML [Dan]</a:t>
            </a:r>
            <a:endParaRPr sz="1200"/>
          </a:p>
          <a:p>
            <a:pPr indent="-223361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Andrew Kirkland, CISO at Starbucks</a:t>
            </a:r>
            <a:endParaRPr sz="1200"/>
          </a:p>
          <a:p>
            <a:pPr indent="-223361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Beth Harnick-Shapiro [Marc]</a:t>
            </a:r>
            <a:endParaRPr sz="1200"/>
          </a:p>
          <a:p>
            <a:pPr indent="-223361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Bill Lobig VP IBM Software Development - Analytics  [Marc]</a:t>
            </a:r>
            <a:endParaRPr sz="1200"/>
          </a:p>
          <a:p>
            <a:pPr indent="-223361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 u="sng">
                <a:solidFill>
                  <a:schemeClr val="hlink"/>
                </a:solidFill>
                <a:hlinkClick r:id="rId3"/>
              </a:rPr>
              <a:t>Christophe Begue</a:t>
            </a:r>
            <a:r>
              <a:rPr lang="en-US" sz="1200"/>
              <a:t>, ex-IBM (Blockchain) now PDF Solutions</a:t>
            </a:r>
            <a:endParaRPr sz="1200"/>
          </a:p>
          <a:p>
            <a:pPr indent="-223361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John Koon, Tech Idea Research - Autonomous Cars</a:t>
            </a:r>
            <a:endParaRPr sz="1200"/>
          </a:p>
          <a:p>
            <a:pPr indent="-223361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Bill Cleveland – Data Visualization (M. Fahy has reached out to him)</a:t>
            </a:r>
            <a:endParaRPr sz="1200"/>
          </a:p>
          <a:p>
            <a:pPr indent="-223361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Alanna Gombert, Global CRO at MetaX – Blockchain</a:t>
            </a:r>
            <a:endParaRPr sz="1200"/>
          </a:p>
          <a:p>
            <a:pPr indent="-223361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Sushant Rao - Operational Analytic Data Stores (M. Fahy has reached out to him)</a:t>
            </a:r>
            <a:endParaRPr sz="1200"/>
          </a:p>
          <a:p>
            <a:pPr indent="-223361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Paul Anderson, Anderson Software Group – Go language</a:t>
            </a:r>
            <a:endParaRPr sz="1200"/>
          </a:p>
          <a:p>
            <a:pPr indent="-223361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Alyssa Columbus, Data Scientist at Pacific Life - Robust and Reproducible Predictive Modeling Workflows</a:t>
            </a:r>
            <a:endParaRPr sz="1200"/>
          </a:p>
          <a:p>
            <a:pPr indent="-223361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Dianne Cook, Prof. of Business Analytics, Monash University – Data Visualization</a:t>
            </a:r>
            <a:endParaRPr sz="1200"/>
          </a:p>
          <a:p>
            <a:pPr indent="0" lvl="0" marL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SzPts val="852"/>
              <a:buNone/>
            </a:pPr>
            <a:r>
              <a:t/>
            </a:r>
            <a:endParaRPr sz="1200"/>
          </a:p>
        </p:txBody>
      </p:sp>
      <p:sp>
        <p:nvSpPr>
          <p:cNvPr id="148" name="Google Shape;148;p5"/>
          <p:cNvSpPr txBox="1"/>
          <p:nvPr>
            <p:ph idx="4" type="body"/>
          </p:nvPr>
        </p:nvSpPr>
        <p:spPr>
          <a:xfrm>
            <a:off x="6295525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1844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40"/>
              <a:buChar char="•"/>
            </a:pPr>
            <a:r>
              <a:rPr lang="en-US" sz="1200"/>
              <a:t>Interest in potentially having a future talk focused on Privacy By Design (PbD) and related best practices identified in March meeting</a:t>
            </a:r>
            <a:endParaRPr/>
          </a:p>
          <a:p>
            <a:pPr indent="-21844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40"/>
              <a:buChar char="•"/>
            </a:pPr>
            <a:r>
              <a:rPr lang="en-US" sz="1200"/>
              <a:t>Feedback from three May meeting attendees: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</a:pPr>
            <a:r>
              <a:rPr lang="en-US" sz="1200"/>
              <a:t>LLM applications and Real-world use cases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</a:pPr>
            <a:r>
              <a:rPr lang="en-US" sz="1200"/>
              <a:t>IOT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</a:pPr>
            <a:r>
              <a:rPr lang="en-US" sz="1200"/>
              <a:t>AI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</a:pPr>
            <a:r>
              <a:rPr lang="en-US" sz="1200"/>
              <a:t>Cybersecurity discussion around the current attack approaches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</a:pPr>
            <a:r>
              <a:rPr lang="en-US" sz="1200"/>
              <a:t>IP law update</a:t>
            </a:r>
            <a:endParaRPr/>
          </a:p>
        </p:txBody>
      </p:sp>
      <p:sp>
        <p:nvSpPr>
          <p:cNvPr id="149" name="Google Shape;149;p5"/>
          <p:cNvSpPr txBox="1"/>
          <p:nvPr>
            <p:ph idx="12" type="sldNum"/>
          </p:nvPr>
        </p:nvSpPr>
        <p:spPr>
          <a:xfrm>
            <a:off x="11507788" y="6042025"/>
            <a:ext cx="6842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26a4c3b9ec7_0_0"/>
          <p:cNvSpPr txBox="1"/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Committee Business</a:t>
            </a:r>
            <a:endParaRPr/>
          </a:p>
        </p:txBody>
      </p:sp>
      <p:sp>
        <p:nvSpPr>
          <p:cNvPr id="155" name="Google Shape;155;g26a4c3b9ec7_0_0"/>
          <p:cNvSpPr txBox="1"/>
          <p:nvPr>
            <p:ph idx="3" type="body"/>
          </p:nvPr>
        </p:nvSpPr>
        <p:spPr>
          <a:xfrm>
            <a:off x="711200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457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sz="1600"/>
          </a:p>
        </p:txBody>
      </p:sp>
      <p:sp>
        <p:nvSpPr>
          <p:cNvPr id="156" name="Google Shape;156;g26a4c3b9ec7_0_0"/>
          <p:cNvSpPr txBox="1"/>
          <p:nvPr>
            <p:ph idx="4" type="body"/>
          </p:nvPr>
        </p:nvSpPr>
        <p:spPr>
          <a:xfrm>
            <a:off x="6304856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Review of November meeting </a:t>
            </a:r>
            <a:endParaRPr sz="1600"/>
          </a:p>
        </p:txBody>
      </p:sp>
      <p:sp>
        <p:nvSpPr>
          <p:cNvPr id="157" name="Google Shape;157;g26a4c3b9ec7_0_0"/>
          <p:cNvSpPr txBox="1"/>
          <p:nvPr>
            <p:ph idx="1" type="subTitle"/>
          </p:nvPr>
        </p:nvSpPr>
        <p:spPr>
          <a:xfrm>
            <a:off x="707000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/>
              <a:t>Volunteer Updates</a:t>
            </a:r>
            <a:endParaRPr/>
          </a:p>
        </p:txBody>
      </p:sp>
      <p:sp>
        <p:nvSpPr>
          <p:cNvPr id="158" name="Google Shape;158;g26a4c3b9ec7_0_0"/>
          <p:cNvSpPr txBox="1"/>
          <p:nvPr>
            <p:ph idx="2" type="subTitle"/>
          </p:nvPr>
        </p:nvSpPr>
        <p:spPr>
          <a:xfrm>
            <a:off x="6216975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/>
              <a:t>New/Other Business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82d0d150c6_0_0"/>
          <p:cNvSpPr txBox="1"/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85" name="Google Shape;85;g282d0d150c6_0_0"/>
          <p:cNvSpPr txBox="1"/>
          <p:nvPr>
            <p:ph idx="1" type="body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Review of prior meeting minutes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Officers / Volunteers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Treasurer’s Report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January Event Preparation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Future Event Planning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Committee Business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486fad1d9b_0_91"/>
          <p:cNvSpPr txBox="1"/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Meeting Attendees</a:t>
            </a:r>
            <a:endParaRPr/>
          </a:p>
        </p:txBody>
      </p:sp>
      <p:sp>
        <p:nvSpPr>
          <p:cNvPr id="91" name="Google Shape;91;g2486fad1d9b_0_91"/>
          <p:cNvSpPr txBox="1"/>
          <p:nvPr>
            <p:ph idx="1" type="body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92" name="Google Shape;92;g2486fad1d9b_0_91"/>
          <p:cNvSpPr txBox="1"/>
          <p:nvPr>
            <p:ph idx="12" type="sldNum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3" name="Google Shape;93;g2486fad1d9b_0_91"/>
          <p:cNvSpPr txBox="1"/>
          <p:nvPr/>
        </p:nvSpPr>
        <p:spPr>
          <a:xfrm>
            <a:off x="974150" y="1825625"/>
            <a:ext cx="3406200" cy="34162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Michael Fahy</a:t>
            </a:r>
            <a:endParaRPr b="0" i="1" sz="2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Allen Takatsuka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Dan Whelan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Marc Velasco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Nilo Niccolai</a:t>
            </a:r>
            <a:endParaRPr b="0" i="1" sz="2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Winsor Brown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Ansel Teng</a:t>
            </a:r>
            <a:endParaRPr b="0" i="1" sz="2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Don Choi</a:t>
            </a:r>
            <a:endParaRPr b="0" i="0" sz="1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Trae Palmer</a:t>
            </a:r>
            <a:endParaRPr b="0" i="1" sz="2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g2486fad1d9b_0_91"/>
          <p:cNvSpPr txBox="1"/>
          <p:nvPr/>
        </p:nvSpPr>
        <p:spPr>
          <a:xfrm>
            <a:off x="5729375" y="1825625"/>
            <a:ext cx="3694500" cy="34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Shirley Tseng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Cynthia Kirkeby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Farhad Mafie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Jared Miller</a:t>
            </a:r>
            <a:endParaRPr b="0" i="1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i="1" lang="en-US" sz="2400">
                <a:solidFill>
                  <a:srgbClr val="0070C0"/>
                </a:solidFill>
              </a:rPr>
              <a:t>Dave Harnick-Shapiro</a:t>
            </a:r>
            <a:endParaRPr b="0" i="1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Dawn Childs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Taylor Noh</a:t>
            </a:r>
            <a:endParaRPr b="0" i="1" sz="2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Stephen Landaas</a:t>
            </a:r>
            <a:endParaRPr b="0" i="1" sz="2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AJ Albrecht</a:t>
            </a:r>
            <a:endParaRPr b="0" i="1" sz="2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486fad1d9b_0_346"/>
          <p:cNvSpPr txBox="1"/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Motions</a:t>
            </a:r>
            <a:endParaRPr/>
          </a:p>
        </p:txBody>
      </p:sp>
      <p:sp>
        <p:nvSpPr>
          <p:cNvPr id="100" name="Google Shape;100;g2486fad1d9b_0_346"/>
          <p:cNvSpPr txBox="1"/>
          <p:nvPr>
            <p:ph idx="12" type="sldNum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101" name="Google Shape;101;g2486fad1d9b_0_346"/>
          <p:cNvGraphicFramePr/>
          <p:nvPr/>
        </p:nvGraphicFramePr>
        <p:xfrm>
          <a:off x="971742" y="170264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{DD1CB39F-A99F-4214-BCC6-592E7438C21A}</a:tableStyleId>
              </a:tblPr>
              <a:tblGrid>
                <a:gridCol w="5378800"/>
                <a:gridCol w="1295400"/>
                <a:gridCol w="1460500"/>
                <a:gridCol w="1128800"/>
              </a:tblGrid>
              <a:tr h="462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Motion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1BB1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Moved By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1BB1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Seconded By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1BB1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Status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1BB1D"/>
                    </a:solidFill>
                  </a:tcPr>
                </a:tc>
              </a:tr>
              <a:tr h="462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>
                          <a:solidFill>
                            <a:schemeClr val="dk1"/>
                          </a:solidFill>
                        </a:rPr>
                        <a:t>Approve </a:t>
                      </a:r>
                      <a:r>
                        <a:rPr lang="en-US" sz="1800"/>
                        <a:t>October</a:t>
                      </a:r>
                      <a:r>
                        <a:rPr lang="en-US" sz="1800" u="none" cap="none" strike="noStrike"/>
                        <a:t> 2025</a:t>
                      </a:r>
                      <a:r>
                        <a:rPr lang="en-US" sz="1800" u="none" cap="none" strike="noStrike">
                          <a:solidFill>
                            <a:schemeClr val="dk1"/>
                          </a:solidFill>
                        </a:rPr>
                        <a:t> Executive Committee minutes</a:t>
                      </a:r>
                      <a:endParaRPr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62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62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rgbClr val="0070C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rgbClr val="0070C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rgbClr val="0070C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62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rgbClr val="0070C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rgbClr val="0070C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rgbClr val="0070C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6f71009452_0_0"/>
          <p:cNvSpPr txBox="1"/>
          <p:nvPr>
            <p:ph type="title"/>
          </p:nvPr>
        </p:nvSpPr>
        <p:spPr>
          <a:xfrm>
            <a:off x="838200" y="365125"/>
            <a:ext cx="10515600" cy="90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Officers</a:t>
            </a:r>
            <a:endParaRPr/>
          </a:p>
        </p:txBody>
      </p:sp>
      <p:graphicFrame>
        <p:nvGraphicFramePr>
          <p:cNvPr id="107" name="Google Shape;107;g36f71009452_0_0"/>
          <p:cNvGraphicFramePr/>
          <p:nvPr/>
        </p:nvGraphicFramePr>
        <p:xfrm>
          <a:off x="838209" y="145653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{DD1CB39F-A99F-4214-BCC6-592E7438C21A}</a:tableStyleId>
              </a:tblPr>
              <a:tblGrid>
                <a:gridCol w="3339550"/>
                <a:gridCol w="4940550"/>
              </a:tblGrid>
              <a:tr h="325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Position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Volunteer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</a:tr>
              <a:tr h="41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Chair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Taylor Noh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Vice-Chair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Stephen Landaas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Treasurer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Michael Fahy Ph.D.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Secretary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Marc Velasco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04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Communications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Allen Takatsuka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Webmaster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Stephen Landaas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SIGAI-OC Liaison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Dave Harnick-Shapiro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Membership Chair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Farhad Mafie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6f71009452_0_76"/>
          <p:cNvSpPr txBox="1"/>
          <p:nvPr>
            <p:ph type="title"/>
          </p:nvPr>
        </p:nvSpPr>
        <p:spPr>
          <a:xfrm>
            <a:off x="838200" y="365125"/>
            <a:ext cx="10515600" cy="90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Officers (cont’d)</a:t>
            </a:r>
            <a:endParaRPr/>
          </a:p>
        </p:txBody>
      </p:sp>
      <p:graphicFrame>
        <p:nvGraphicFramePr>
          <p:cNvPr id="113" name="Google Shape;113;g36f71009452_0_76"/>
          <p:cNvGraphicFramePr/>
          <p:nvPr/>
        </p:nvGraphicFramePr>
        <p:xfrm>
          <a:off x="838209" y="145653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{DD1CB39F-A99F-4214-BCC6-592E7438C21A}</a:tableStyleId>
              </a:tblPr>
              <a:tblGrid>
                <a:gridCol w="3339550"/>
                <a:gridCol w="4940550"/>
              </a:tblGrid>
              <a:tr h="325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Position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Volunteer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</a:tr>
              <a:tr h="41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University Liaison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Michael Fahy Ph.D.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Programs Chair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Jared Miller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-US" sz="1800" u="none" cap="none" strike="noStrike"/>
                        <a:t>Program Speaker Coordinators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Raman Rajan, Farhad Mafie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-US" sz="1800" u="none" cap="none" strike="noStrike"/>
                        <a:t>Program Video Coordinator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Trae Palmer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Social Media Committee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Don Choi, Cynthia Kirkeby, Trae Palmer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Membership Committee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Open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Hospitality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AJ Albrecht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Fundraising Coordinator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Open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Members at Large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A. Winsor Brown, Shirley Tseng</a:t>
                      </a:r>
                      <a:r>
                        <a:rPr b="0" lang="en-US" sz="1800" u="none" cap="none" strike="noStrike">
                          <a:solidFill>
                            <a:schemeClr val="dk1"/>
                          </a:solidFill>
                        </a:rPr>
                        <a:t>, Nilo Niccolai Ph.D., Ansel Teng, Dan Whelan </a:t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g3952fac98e4_0_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52400"/>
            <a:ext cx="11078963" cy="6553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952fac98e4_0_9"/>
          <p:cNvSpPr txBox="1"/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January Event Planning</a:t>
            </a:r>
            <a:endParaRPr/>
          </a:p>
        </p:txBody>
      </p:sp>
      <p:sp>
        <p:nvSpPr>
          <p:cNvPr id="124" name="Google Shape;124;g3952fac98e4_0_9"/>
          <p:cNvSpPr txBox="1"/>
          <p:nvPr>
            <p:ph idx="1" type="body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Any follow-ups?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6f71009452_0_153"/>
          <p:cNvSpPr txBox="1"/>
          <p:nvPr>
            <p:ph type="title"/>
          </p:nvPr>
        </p:nvSpPr>
        <p:spPr>
          <a:xfrm>
            <a:off x="838200" y="266189"/>
            <a:ext cx="10515600" cy="71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Next Program Event Planning</a:t>
            </a:r>
            <a:endParaRPr/>
          </a:p>
        </p:txBody>
      </p:sp>
      <p:sp>
        <p:nvSpPr>
          <p:cNvPr id="130" name="Google Shape;130;g36f71009452_0_153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131" name="Google Shape;131;g36f71009452_0_153"/>
          <p:cNvGraphicFramePr/>
          <p:nvPr/>
        </p:nvGraphicFramePr>
        <p:xfrm>
          <a:off x="1238944" y="97991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{47612C4E-9F7F-4176-B80D-B0E1F25C4C50}</a:tableStyleId>
              </a:tblPr>
              <a:tblGrid>
                <a:gridCol w="1191850"/>
                <a:gridCol w="3065775"/>
                <a:gridCol w="4304400"/>
              </a:tblGrid>
              <a:tr h="335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Date</a:t>
                      </a:r>
                      <a:endParaRPr sz="14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1559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Speaker</a:t>
                      </a:r>
                      <a:endParaRPr sz="14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1559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Talk</a:t>
                      </a:r>
                      <a:endParaRPr sz="14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15596"/>
                    </a:solidFill>
                  </a:tcPr>
                </a:tc>
              </a:tr>
              <a:tr h="479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3/18/2026</a:t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9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highlight>
                            <a:srgbClr val="FFFF00"/>
                          </a:highlight>
                        </a:rPr>
                        <a:t>1/21/2026</a:t>
                      </a:r>
                      <a:endParaRPr sz="1600" u="none" cap="none" strike="noStrike">
                        <a:highlight>
                          <a:srgbClr val="FFFF00"/>
                        </a:highlight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9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11/19/2025</a:t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Dr. Constance Steinkuehler</a:t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Games as Social Platforms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63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9/17/2025</a:t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500" u="none" cap="none" strike="noStrike"/>
                        <a:t>Dr. Taylor Patti</a:t>
                      </a:r>
                      <a:endParaRPr sz="15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</a:rPr>
                        <a:t>Quantum Computing - Fundamentals, Hardware, and HPC/AI Opportunities</a:t>
                      </a:r>
                      <a:endParaRPr sz="15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90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7/16/2025</a:t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</a:rPr>
                        <a:t>Distinguished Speaker Mohammad Abdullah Al Faruque</a:t>
                      </a:r>
                      <a:endParaRPr sz="15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</a:rPr>
                        <a:t>Cyber-Physical Vulnerabilities in Autonomous Systems</a:t>
                      </a:r>
                      <a:endParaRPr sz="15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90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5/21/2025</a:t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</a:rPr>
                        <a:t>Prof. Chen Li &amp; Jiadong Bai</a:t>
                      </a:r>
                      <a:endParaRPr sz="15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</a:rPr>
                        <a:t>Texera: Cloud-Based Collaborative Data Science and AI/ML Using Workflows</a:t>
                      </a:r>
                      <a:endParaRPr sz="15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91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3/19/2025</a:t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</a:rPr>
                        <a:t>David Cunningham</a:t>
                      </a:r>
                      <a:endParaRPr sz="15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</a:rPr>
                        <a:t>Business Technology Officer at Alvaka</a:t>
                      </a:r>
                      <a:endParaRPr sz="15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</a:rPr>
                        <a:t>Ransomware Recovery: Navigating the Storm</a:t>
                      </a:r>
                      <a:endParaRPr sz="15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77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1/15/2025</a:t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</a:rPr>
                        <a:t>Peter D. Chang, M.D.</a:t>
                      </a:r>
                      <a:br>
                        <a:rPr lang="en-US" sz="1500" u="none" cap="none" strike="noStrike">
                          <a:solidFill>
                            <a:schemeClr val="dk1"/>
                          </a:solidFill>
                        </a:rPr>
                      </a:b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</a:rPr>
                        <a:t>UCI Applied AI Research Center</a:t>
                      </a:r>
                      <a:endParaRPr sz="15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</a:rPr>
                        <a:t>AI in Medicine: From Concept to Clinic,</a:t>
                      </a:r>
                      <a:br>
                        <a:rPr lang="en-US" sz="1500" u="none" cap="none" strike="noStrike">
                          <a:solidFill>
                            <a:schemeClr val="dk1"/>
                          </a:solidFill>
                        </a:rPr>
                      </a:b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</a:rPr>
                        <a:t>What it Takes to Deploy and Commercialize AI in Medicine</a:t>
                      </a:r>
                      <a:endParaRPr sz="15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ACM Chapter Event">
  <a:themeElements>
    <a:clrScheme name="Default 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ACM Chapter Event">
  <a:themeElements>
    <a:clrScheme name="Default 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2020-05-18T19:26:51Z</dcterms:created>
  <dc:creator>Michael Fahy</dc:creator>
</cp:coreProperties>
</file>